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5" r:id="rId3"/>
    <p:sldId id="266" r:id="rId4"/>
    <p:sldId id="267" r:id="rId5"/>
    <p:sldId id="260" r:id="rId6"/>
    <p:sldId id="264" r:id="rId7"/>
    <p:sldId id="277" r:id="rId8"/>
    <p:sldId id="261" r:id="rId9"/>
    <p:sldId id="258" r:id="rId10"/>
    <p:sldId id="270" r:id="rId11"/>
    <p:sldId id="271" r:id="rId12"/>
    <p:sldId id="263" r:id="rId13"/>
    <p:sldId id="269" r:id="rId14"/>
    <p:sldId id="272" r:id="rId15"/>
    <p:sldId id="278" r:id="rId16"/>
    <p:sldId id="279" r:id="rId17"/>
    <p:sldId id="280" r:id="rId18"/>
    <p:sldId id="276" r:id="rId19"/>
    <p:sldId id="273" r:id="rId20"/>
    <p:sldId id="274" r:id="rId21"/>
    <p:sldId id="275" r:id="rId22"/>
    <p:sldId id="259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CA747"/>
    <a:srgbClr val="002060"/>
    <a:srgbClr val="A6631D"/>
    <a:srgbClr val="653A0E"/>
    <a:srgbClr val="8AB3EB"/>
    <a:srgbClr val="FFFE66"/>
    <a:srgbClr val="957B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51C6-63CF-43CE-B50B-0EF87F58EAF2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83993-4015-462F-9480-070C0094BF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7568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8A3EC-DF1D-4FF0-8B6B-AA326048712C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08AB3-7144-47D0-ABCB-4EC6B51B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031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2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40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11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653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12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63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13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506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15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65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16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17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18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89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99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2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17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6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7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7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750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8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246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49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845E5CC-5064-4E90-A00B-AE105E185E52}" type="slidenum">
              <a:rPr lang="ru-RU" altLang="ru-RU" smtClean="0">
                <a:latin typeface="Arial" panose="020B0604020202020204" pitchFamily="34" charset="0"/>
              </a:rPr>
              <a:pPr/>
              <a:t>10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46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315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352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71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14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910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716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511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33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02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35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696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9EB60-CE3B-48F2-B8D8-4B62A3D87300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4D033-B10C-438C-877F-234C34A9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13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microsoft.com/office/2007/relationships/hdphoto" Target="../media/hdphoto4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pn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8.png"/><Relationship Id="rId5" Type="http://schemas.openxmlformats.org/officeDocument/2006/relationships/image" Target="../media/image63.jpeg"/><Relationship Id="rId10" Type="http://schemas.openxmlformats.org/officeDocument/2006/relationships/image" Target="../media/image67.emf"/><Relationship Id="rId4" Type="http://schemas.openxmlformats.org/officeDocument/2006/relationships/image" Target="../media/image62.jpe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6093884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9249" y="469658"/>
            <a:ext cx="3081867" cy="1418167"/>
          </a:xfrm>
        </p:spPr>
        <p:txBody>
          <a:bodyPr rtlCol="0">
            <a:noAutofit/>
          </a:bodyPr>
          <a:lstStyle/>
          <a:p>
            <a:pPr algn="l">
              <a:lnSpc>
                <a:spcPts val="2000"/>
              </a:lnSpc>
              <a:defRPr/>
            </a:pPr>
            <a:r>
              <a:rPr lang="ru-RU" sz="2200" dirty="0">
                <a:solidFill>
                  <a:schemeClr val="bg1"/>
                </a:solidFill>
                <a:latin typeface="+mn-lt"/>
              </a:rPr>
              <a:t>Южно-Российский государственный политехнический университет (НПИ) имени М.И. Платова</a:t>
            </a:r>
          </a:p>
        </p:txBody>
      </p:sp>
      <p:pic>
        <p:nvPicPr>
          <p:cNvPr id="3076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-2256367" y="119591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4103" name="TextBox 4"/>
          <p:cNvSpPr txBox="1">
            <a:spLocks noChangeArrowheads="1"/>
          </p:cNvSpPr>
          <p:nvPr/>
        </p:nvSpPr>
        <p:spPr bwMode="auto">
          <a:xfrm>
            <a:off x="461553" y="2535954"/>
            <a:ext cx="5335997" cy="224676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ts val="2800"/>
              </a:lnSpc>
              <a:defRPr/>
            </a:pPr>
            <a:r>
              <a:rPr lang="ru-RU" altLang="ru-RU" sz="2667" b="1" dirty="0" smtClean="0">
                <a:solidFill>
                  <a:srgbClr val="FFFFFF"/>
                </a:solidFill>
                <a:latin typeface="+mn-lt"/>
              </a:rPr>
              <a:t>Современные инновационные технологии ЮРГПУ(НПИ) </a:t>
            </a:r>
          </a:p>
          <a:p>
            <a:pPr algn="r">
              <a:lnSpc>
                <a:spcPts val="2800"/>
              </a:lnSpc>
              <a:defRPr/>
            </a:pPr>
            <a:r>
              <a:rPr lang="ru-RU" altLang="ru-RU" sz="2667" b="1" dirty="0" smtClean="0">
                <a:solidFill>
                  <a:srgbClr val="FFFFFF"/>
                </a:solidFill>
                <a:latin typeface="+mn-lt"/>
              </a:rPr>
              <a:t>для Ростовской области </a:t>
            </a:r>
          </a:p>
          <a:p>
            <a:pPr algn="r">
              <a:lnSpc>
                <a:spcPts val="2800"/>
              </a:lnSpc>
              <a:defRPr/>
            </a:pPr>
            <a:r>
              <a:rPr lang="ru-RU" altLang="ru-RU" sz="2667" dirty="0" smtClean="0">
                <a:solidFill>
                  <a:srgbClr val="FFFFFF"/>
                </a:solidFill>
                <a:latin typeface="+mn-lt"/>
              </a:rPr>
              <a:t>Опыт внедрения </a:t>
            </a:r>
          </a:p>
          <a:p>
            <a:pPr algn="r">
              <a:lnSpc>
                <a:spcPts val="2800"/>
              </a:lnSpc>
              <a:defRPr/>
            </a:pPr>
            <a:r>
              <a:rPr lang="ru-RU" altLang="ru-RU" sz="2667" dirty="0" smtClean="0">
                <a:solidFill>
                  <a:srgbClr val="FFFFFF"/>
                </a:solidFill>
                <a:latin typeface="+mn-lt"/>
              </a:rPr>
              <a:t>и актуальные </a:t>
            </a:r>
          </a:p>
          <a:p>
            <a:pPr algn="r">
              <a:lnSpc>
                <a:spcPts val="2800"/>
              </a:lnSpc>
              <a:defRPr/>
            </a:pPr>
            <a:r>
              <a:rPr lang="ru-RU" altLang="ru-RU" sz="2667" dirty="0" smtClean="0">
                <a:solidFill>
                  <a:srgbClr val="FFFFFF"/>
                </a:solidFill>
                <a:latin typeface="+mn-lt"/>
              </a:rPr>
              <a:t>вопросы </a:t>
            </a:r>
            <a:endParaRPr lang="ru-RU" altLang="ru-RU" sz="2667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79" name="TextBox 5"/>
          <p:cNvSpPr txBox="1">
            <a:spLocks noChangeArrowheads="1"/>
          </p:cNvSpPr>
          <p:nvPr/>
        </p:nvSpPr>
        <p:spPr bwMode="auto">
          <a:xfrm>
            <a:off x="711200" y="5530305"/>
            <a:ext cx="5086351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9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80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1" y="465667"/>
            <a:ext cx="1439333" cy="143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77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8"/>
          <p:cNvSpPr>
            <a:spLocks noChangeArrowheads="1"/>
          </p:cNvSpPr>
          <p:nvPr/>
        </p:nvSpPr>
        <p:spPr bwMode="auto">
          <a:xfrm>
            <a:off x="1752600" y="177801"/>
            <a:ext cx="8017933" cy="42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Очистные сооружения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г. Аксай (поселок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Ковалевка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)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266" y="812800"/>
            <a:ext cx="10354733" cy="6045201"/>
          </a:xfrm>
          <a:prstGeom prst="rect">
            <a:avLst/>
          </a:prstGeom>
        </p:spPr>
      </p:pic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1837266" y="812800"/>
            <a:ext cx="454660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2000" dirty="0"/>
              <a:t>Использована двухступенчатая </a:t>
            </a:r>
            <a:r>
              <a:rPr lang="ru-RU" sz="2000" dirty="0" smtClean="0"/>
              <a:t>очистка </a:t>
            </a:r>
            <a:r>
              <a:rPr lang="ru-RU" sz="2000" dirty="0"/>
              <a:t>с технологией биологического удаления азота и фосфора.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02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8"/>
          <p:cNvSpPr>
            <a:spLocks noChangeArrowheads="1"/>
          </p:cNvSpPr>
          <p:nvPr/>
        </p:nvSpPr>
        <p:spPr bwMode="auto">
          <a:xfrm>
            <a:off x="1752600" y="177801"/>
            <a:ext cx="8017933" cy="74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ru-RU" sz="2800" dirty="0">
                <a:solidFill>
                  <a:srgbClr val="002060"/>
                </a:solidFill>
              </a:rPr>
              <a:t>Капитальный ремонт сооружений биологической очистки г. Миллерово</a:t>
            </a: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7049029" y="1033483"/>
            <a:ext cx="493606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2000" dirty="0"/>
              <a:t>Применены новые полимерные составы для конструкционного ремонта гидроизоляции емкостных сооружений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058" y="4527592"/>
            <a:ext cx="10285942" cy="2330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058" y="1033483"/>
            <a:ext cx="4492246" cy="33691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1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22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64" y="14100"/>
            <a:ext cx="9876366" cy="68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nanotech.npi-tu.ru/assets/images/technology/6.png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4200" y="6490"/>
            <a:ext cx="2717800" cy="68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37973" y="314361"/>
            <a:ext cx="9964560" cy="7481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ru-RU" sz="2800" dirty="0">
                <a:solidFill>
                  <a:schemeClr val="bg1"/>
                </a:solidFill>
              </a:rPr>
              <a:t>Перспективы использования инновационных </a:t>
            </a:r>
            <a:r>
              <a:rPr lang="ru-RU" sz="2800" dirty="0" smtClean="0">
                <a:solidFill>
                  <a:schemeClr val="bg1"/>
                </a:solidFill>
              </a:rPr>
              <a:t>технологий в химической отрасли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03268" y="1054634"/>
            <a:ext cx="7085251" cy="2721499"/>
          </a:xfrm>
          <a:prstGeom prst="rect">
            <a:avLst/>
          </a:prstGeom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1752600" y="270934"/>
            <a:ext cx="9694333" cy="81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Производство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арамидного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волокна на АО «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Каменскволокно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» из возобновляемого сырья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A33F4A-B7D1-4662-B6E0-7A1AF001EA71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01933" y="3776134"/>
            <a:ext cx="5190067" cy="30818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0CC17E1-60D2-4278-B29D-18426D82A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 b="-1"/>
          <a:stretch/>
        </p:blipFill>
        <p:spPr>
          <a:xfrm>
            <a:off x="1889786" y="1253068"/>
            <a:ext cx="2851930" cy="14820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C53FF6-0B27-4D8F-89C1-F5B806E4240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biLevel thresh="75000"/>
          </a:blip>
          <a:stretch>
            <a:fillRect/>
          </a:stretch>
        </p:blipFill>
        <p:spPr>
          <a:xfrm>
            <a:off x="2138028" y="3390275"/>
            <a:ext cx="2596479" cy="13936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E3119AD-557C-4B68-B0FE-432A880163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biLevel thresh="75000"/>
          </a:blip>
          <a:stretch>
            <a:fillRect/>
          </a:stretch>
        </p:blipFill>
        <p:spPr>
          <a:xfrm>
            <a:off x="2198534" y="5597089"/>
            <a:ext cx="2151888" cy="1082627"/>
          </a:xfrm>
          <a:prstGeom prst="rect">
            <a:avLst/>
          </a:prstGeom>
        </p:spPr>
      </p:pic>
      <p:sp>
        <p:nvSpPr>
          <p:cNvPr id="15" name="Стрелка: вправо 9">
            <a:extLst>
              <a:ext uri="{FF2B5EF4-FFF2-40B4-BE49-F238E27FC236}">
                <a16:creationId xmlns:a16="http://schemas.microsoft.com/office/drawing/2014/main" xmlns="" id="{DAB1E381-364A-4DAB-A455-A2E4F05EFE57}"/>
              </a:ext>
            </a:extLst>
          </p:cNvPr>
          <p:cNvSpPr/>
          <p:nvPr/>
        </p:nvSpPr>
        <p:spPr>
          <a:xfrm>
            <a:off x="4529668" y="5772150"/>
            <a:ext cx="2277532" cy="287132"/>
          </a:xfrm>
          <a:prstGeom prst="rightArrow">
            <a:avLst/>
          </a:prstGeom>
          <a:solidFill>
            <a:srgbClr val="A66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0C372D3-901A-4FEE-B879-13D0E508ADB2}"/>
              </a:ext>
            </a:extLst>
          </p:cNvPr>
          <p:cNvSpPr txBox="1"/>
          <p:nvPr/>
        </p:nvSpPr>
        <p:spPr>
          <a:xfrm>
            <a:off x="3466485" y="2335018"/>
            <a:ext cx="1266995" cy="400110"/>
          </a:xfrm>
          <a:prstGeom prst="rect">
            <a:avLst/>
          </a:prstGeom>
          <a:solidFill>
            <a:srgbClr val="DCA747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cs typeface="Times New Roman" panose="02020603050405020304" pitchFamily="18" charset="0"/>
              </a:rPr>
              <a:t>Биомасса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D711CD-F87C-4B57-9300-1E2E6A60F4E9}"/>
              </a:ext>
            </a:extLst>
          </p:cNvPr>
          <p:cNvSpPr txBox="1"/>
          <p:nvPr/>
        </p:nvSpPr>
        <p:spPr>
          <a:xfrm>
            <a:off x="4461758" y="6035264"/>
            <a:ext cx="242883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err="1">
                <a:cs typeface="Times New Roman" panose="02020603050405020304" pitchFamily="18" charset="0"/>
              </a:rPr>
              <a:t>Фурандикарбоновая</a:t>
            </a:r>
            <a:r>
              <a:rPr lang="ru-RU" sz="2000" dirty="0">
                <a:cs typeface="Times New Roman" panose="02020603050405020304" pitchFamily="18" charset="0"/>
              </a:rPr>
              <a:t> кислота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F1712B-A201-4C5F-AE1C-D583DB8BFDE5}"/>
              </a:ext>
            </a:extLst>
          </p:cNvPr>
          <p:cNvSpPr txBox="1"/>
          <p:nvPr/>
        </p:nvSpPr>
        <p:spPr>
          <a:xfrm>
            <a:off x="7001933" y="3783964"/>
            <a:ext cx="2414507" cy="400110"/>
          </a:xfrm>
          <a:prstGeom prst="rect">
            <a:avLst/>
          </a:prstGeom>
          <a:solidFill>
            <a:srgbClr val="DCA747"/>
          </a:solidFill>
        </p:spPr>
        <p:txBody>
          <a:bodyPr wrap="none" rtlCol="0">
            <a:spAutoFit/>
          </a:bodyPr>
          <a:lstStyle/>
          <a:p>
            <a:r>
              <a:rPr lang="ru-RU" sz="2000" dirty="0" err="1">
                <a:cs typeface="Times New Roman" panose="02020603050405020304" pitchFamily="18" charset="0"/>
              </a:rPr>
              <a:t>Арамидное</a:t>
            </a:r>
            <a:r>
              <a:rPr lang="ru-RU" sz="2000" dirty="0">
                <a:cs typeface="Times New Roman" panose="02020603050405020304" pitchFamily="18" charset="0"/>
              </a:rPr>
              <a:t> волокно</a:t>
            </a:r>
          </a:p>
        </p:txBody>
      </p:sp>
      <p:sp>
        <p:nvSpPr>
          <p:cNvPr id="21" name="Стрелка: вправо 9">
            <a:extLst>
              <a:ext uri="{FF2B5EF4-FFF2-40B4-BE49-F238E27FC236}">
                <a16:creationId xmlns:a16="http://schemas.microsoft.com/office/drawing/2014/main" xmlns="" id="{DAB1E381-364A-4DAB-A455-A2E4F05EFE57}"/>
              </a:ext>
            </a:extLst>
          </p:cNvPr>
          <p:cNvSpPr/>
          <p:nvPr/>
        </p:nvSpPr>
        <p:spPr>
          <a:xfrm rot="5400000">
            <a:off x="3014135" y="3036686"/>
            <a:ext cx="482253" cy="287132"/>
          </a:xfrm>
          <a:prstGeom prst="rightArrow">
            <a:avLst/>
          </a:prstGeom>
          <a:solidFill>
            <a:srgbClr val="A66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: вправо 9">
            <a:extLst>
              <a:ext uri="{FF2B5EF4-FFF2-40B4-BE49-F238E27FC236}">
                <a16:creationId xmlns:a16="http://schemas.microsoft.com/office/drawing/2014/main" xmlns="" id="{DAB1E381-364A-4DAB-A455-A2E4F05EFE57}"/>
              </a:ext>
            </a:extLst>
          </p:cNvPr>
          <p:cNvSpPr/>
          <p:nvPr/>
        </p:nvSpPr>
        <p:spPr>
          <a:xfrm rot="5400000">
            <a:off x="3014135" y="4997293"/>
            <a:ext cx="482253" cy="287132"/>
          </a:xfrm>
          <a:prstGeom prst="rightArrow">
            <a:avLst/>
          </a:prstGeom>
          <a:solidFill>
            <a:srgbClr val="A66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1184982" y="774688"/>
            <a:ext cx="1003537" cy="1343858"/>
            <a:chOff x="5939130" y="916743"/>
            <a:chExt cx="1003537" cy="134385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939130" y="965877"/>
              <a:ext cx="1003537" cy="1211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2" descr="ÐÐ°ÑÑÐ¸Ð½ÐºÐ¸ Ð¿Ð¾ Ð·Ð°Ð¿ÑÐ¾ÑÑ ÐÑÐ°Ð¼Ð¸Ð´ ÐºÐ°Ð¼ÐµÐ½ÑÐº">
              <a:extLst>
                <a:ext uri="{FF2B5EF4-FFF2-40B4-BE49-F238E27FC236}">
                  <a16:creationId xmlns:a16="http://schemas.microsoft.com/office/drawing/2014/main" xmlns="" id="{4F2E3D6F-BDF7-424B-BE9A-40E9050A90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176" t="9444" r="27250" b="6613"/>
            <a:stretch/>
          </p:blipFill>
          <p:spPr bwMode="auto">
            <a:xfrm>
              <a:off x="5969873" y="916743"/>
              <a:ext cx="972793" cy="134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D711CD-F87C-4B57-9300-1E2E6A60F4E9}"/>
              </a:ext>
            </a:extLst>
          </p:cNvPr>
          <p:cNvSpPr txBox="1"/>
          <p:nvPr/>
        </p:nvSpPr>
        <p:spPr>
          <a:xfrm>
            <a:off x="3398828" y="4806352"/>
            <a:ext cx="2996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cs typeface="Times New Roman" panose="02020603050405020304" pitchFamily="18" charset="0"/>
              </a:rPr>
              <a:t>Гидроксиметилфурфурол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7" name="Рисунок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0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879298" y="184075"/>
            <a:ext cx="909350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  <a:defRPr/>
            </a:pPr>
            <a:r>
              <a:rPr lang="ru-RU" sz="2400" b="1" cap="none" dirty="0">
                <a:solidFill>
                  <a:srgbClr val="002060"/>
                </a:solidFill>
              </a:rPr>
              <a:t>Разработки в области химических технологий и новых материалов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091986" y="4402703"/>
            <a:ext cx="3244164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/>
              <a:t>Высокоселективный кобальтовый катализатор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8433" y="6138182"/>
            <a:ext cx="256331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400"/>
              </a:lnSpc>
            </a:pPr>
            <a:r>
              <a:rPr lang="ru-RU" sz="1400" dirty="0"/>
              <a:t>Опытно-промышленная установка получения моторных топлив из </a:t>
            </a:r>
            <a:r>
              <a:rPr lang="ru-RU" sz="1400" dirty="0" smtClean="0"/>
              <a:t>угля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8661750" y="3785206"/>
            <a:ext cx="35302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dirty="0"/>
              <a:t>Продукты на основе </a:t>
            </a:r>
            <a:r>
              <a:rPr lang="ru-RU" sz="1400" dirty="0" smtClean="0"/>
              <a:t>технологий </a:t>
            </a:r>
            <a:r>
              <a:rPr lang="ru-RU" sz="1400" dirty="0"/>
              <a:t>GTL и CTLВ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8157" y="1371958"/>
            <a:ext cx="2847297" cy="199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879298" y="3381851"/>
            <a:ext cx="2579491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err="1" smtClean="0"/>
              <a:t>Пеношлакостекло</a:t>
            </a:r>
            <a:r>
              <a:rPr lang="ru-RU" sz="1400" dirty="0" smtClean="0"/>
              <a:t> из отходов НЧ ГРЭС</a:t>
            </a:r>
            <a:endParaRPr lang="ru-RU" sz="1400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245" y="4031427"/>
            <a:ext cx="2835115" cy="201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879298" y="6138182"/>
            <a:ext cx="34242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/>
              <a:t>Активные материалы на основе природных силикатов и алюмосиликатов Ростовской области</a:t>
            </a:r>
          </a:p>
        </p:txBody>
      </p:sp>
      <p:pic>
        <p:nvPicPr>
          <p:cNvPr id="4098" name="Picture 2" descr="http://nanotech.npi-tu.ru/assets/images/products/639554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3406" y="1292063"/>
            <a:ext cx="3448594" cy="24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anotech.npi-tu.ru/assets/images/technology/IMG_109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65765" y="1310218"/>
            <a:ext cx="3348036" cy="30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nanotech.npi-tu.ru/assets/images/technology/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574" y="4165718"/>
            <a:ext cx="3460426" cy="269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79298" y="691908"/>
            <a:ext cx="29984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 smtClean="0"/>
              <a:t>Производство строительных материалов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95732" y="691638"/>
            <a:ext cx="7026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 smtClean="0"/>
              <a:t>Производство инертных оболочек и моторных </a:t>
            </a:r>
            <a:r>
              <a:rPr lang="ru-RU" dirty="0"/>
              <a:t>топлив из попутного природного газа и </a:t>
            </a:r>
            <a:r>
              <a:rPr lang="ru-RU" dirty="0" smtClean="0"/>
              <a:t>угля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6617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34583" y="0"/>
            <a:ext cx="1065741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7972" y="314361"/>
            <a:ext cx="10354027" cy="41293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ru-RU" sz="2800" dirty="0">
                <a:solidFill>
                  <a:schemeClr val="bg1"/>
                </a:solidFill>
              </a:rPr>
              <a:t>Разработка технических средств </a:t>
            </a:r>
            <a:r>
              <a:rPr lang="ru-RU" sz="2800" dirty="0" err="1">
                <a:solidFill>
                  <a:schemeClr val="bg1"/>
                </a:solidFill>
              </a:rPr>
              <a:t>электроимпедансной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томографии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38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04448" y="2389750"/>
            <a:ext cx="10140368" cy="4462600"/>
          </a:xfrm>
          <a:prstGeom prst="rect">
            <a:avLst/>
          </a:prstGeom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1752600" y="270934"/>
            <a:ext cx="9694333" cy="81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Проведение клинических испытаний на базе Ростовского научно-исследовательского онкологического института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7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85329" y="1048401"/>
            <a:ext cx="1364088" cy="14097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774632" y="1046714"/>
            <a:ext cx="4657748" cy="14114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866650" y="1179320"/>
            <a:ext cx="3145809" cy="55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0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879298" y="184075"/>
            <a:ext cx="909350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  <a:defRPr/>
            </a:pPr>
            <a:r>
              <a:rPr lang="ru-RU" sz="2400" b="1" cap="none" dirty="0" err="1">
                <a:solidFill>
                  <a:srgbClr val="002060"/>
                </a:solidFill>
              </a:rPr>
              <a:t>Электроимпедансный</a:t>
            </a:r>
            <a:r>
              <a:rPr lang="ru-RU" sz="2400" b="1" cap="none" dirty="0">
                <a:solidFill>
                  <a:srgbClr val="002060"/>
                </a:solidFill>
              </a:rPr>
              <a:t> томограф ЮРГПУ(НПИ)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" name="Рисунок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31082" y="649089"/>
            <a:ext cx="6349940" cy="3567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212508" y="2337056"/>
            <a:ext cx="3763477" cy="4448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329496" y="384998"/>
            <a:ext cx="1646063" cy="1700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9976324" y="424050"/>
            <a:ext cx="1999661" cy="1719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631081" y="4269655"/>
            <a:ext cx="2479445" cy="2515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31821" y="4269655"/>
            <a:ext cx="3349201" cy="25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0429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P1020385.JP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-20"/>
          <a:stretch/>
        </p:blipFill>
        <p:spPr>
          <a:xfrm>
            <a:off x="1493362" y="-2"/>
            <a:ext cx="10716342" cy="68326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7973" y="314361"/>
            <a:ext cx="9964560" cy="42755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ru-RU" sz="2800" dirty="0" smtClean="0">
                <a:solidFill>
                  <a:schemeClr val="bg1"/>
                </a:solidFill>
              </a:rPr>
              <a:t>Разработки ЮРГПУ(НПИ) для предприятий Ростовской области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28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073881" y="3904163"/>
            <a:ext cx="951698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  <a:defRPr/>
            </a:pPr>
            <a:r>
              <a:rPr lang="ru-RU" sz="2400" cap="none" dirty="0">
                <a:solidFill>
                  <a:srgbClr val="002060"/>
                </a:solidFill>
              </a:rPr>
              <a:t>Разработки </a:t>
            </a:r>
            <a:r>
              <a:rPr lang="ru-RU" sz="2400" cap="none" dirty="0" smtClean="0">
                <a:solidFill>
                  <a:srgbClr val="002060"/>
                </a:solidFill>
              </a:rPr>
              <a:t>для </a:t>
            </a:r>
            <a:r>
              <a:rPr lang="ru-RU" sz="2400" cap="none" dirty="0">
                <a:solidFill>
                  <a:srgbClr val="002060"/>
                </a:solidFill>
              </a:rPr>
              <a:t>приборостроительной отрасли региона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929755" y="-23527"/>
            <a:ext cx="1026224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  <a:defRPr/>
            </a:pPr>
            <a:r>
              <a:rPr lang="ru-RU" sz="2400" cap="none" dirty="0">
                <a:solidFill>
                  <a:srgbClr val="002060"/>
                </a:solidFill>
              </a:rPr>
              <a:t>Разработки </a:t>
            </a:r>
            <a:r>
              <a:rPr lang="ru-RU" sz="2400" cap="none" dirty="0" smtClean="0">
                <a:solidFill>
                  <a:srgbClr val="002060"/>
                </a:solidFill>
              </a:rPr>
              <a:t>для </a:t>
            </a:r>
            <a:r>
              <a:rPr lang="ru-RU" sz="2400" cap="none" dirty="0">
                <a:solidFill>
                  <a:srgbClr val="002060"/>
                </a:solidFill>
              </a:rPr>
              <a:t>транспортного машиностроения и авиастроения региона</a:t>
            </a:r>
          </a:p>
        </p:txBody>
      </p:sp>
      <p:pic>
        <p:nvPicPr>
          <p:cNvPr id="28" name="Рисунок 27" descr="http://xpir.fcntp.ru/images/ed638a7fae6a44bd8bd18e2db695e68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6800" y="3974730"/>
            <a:ext cx="1715971" cy="90672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1891097" y="864474"/>
            <a:ext cx="514014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электроприводы тяговые и вспомогательные для электроподвижных составов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системы управления электроприводами различного назначения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специализированное оборудование для производства изделий из композиционных материалов 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 err="1"/>
              <a:t>мехатронные</a:t>
            </a:r>
            <a:r>
              <a:rPr lang="ru-RU" sz="1400" dirty="0"/>
              <a:t> модули различного назначения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гидравлические приводы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транспортные устройства на воздушной </a:t>
            </a:r>
            <a:r>
              <a:rPr lang="ru-RU" sz="1400" dirty="0" smtClean="0"/>
              <a:t>подушке</a:t>
            </a:r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967385" y="4621037"/>
            <a:ext cx="7806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аппаратно-программный комплекс </a:t>
            </a:r>
            <a:r>
              <a:rPr lang="ru-RU" sz="1400" dirty="0" err="1"/>
              <a:t>электроимпедансной</a:t>
            </a:r>
            <a:r>
              <a:rPr lang="ru-RU" sz="1400" dirty="0"/>
              <a:t> томографии биологических объектов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измерители напряженности магнитного поля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приборы для определения магнитных характеристик образцов и деталей из </a:t>
            </a:r>
            <a:r>
              <a:rPr lang="ru-RU" sz="1400" dirty="0" err="1"/>
              <a:t>магнитомягких</a:t>
            </a:r>
            <a:r>
              <a:rPr lang="ru-RU" sz="1400" dirty="0"/>
              <a:t> материалов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программы обработки цифровых звуковых и речевых сигналов</a:t>
            </a:r>
          </a:p>
        </p:txBody>
      </p:sp>
      <p:pic>
        <p:nvPicPr>
          <p:cNvPr id="35" name="Рисунок 34" descr="\\Nasty\общая папка\Вакансии\Турбулентность-Дон\логотип_ГК Турбулентность-ДОН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4886" y="5076446"/>
            <a:ext cx="1840162" cy="64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4886" y="5897034"/>
            <a:ext cx="190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9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646406" y="495891"/>
            <a:ext cx="1642266" cy="13737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29132" y="1833213"/>
            <a:ext cx="1929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Тяговые электроприводы</a:t>
            </a:r>
            <a:endParaRPr lang="ru-RU" sz="1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646406" y="2086167"/>
            <a:ext cx="1642266" cy="10843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32497" y="3171319"/>
            <a:ext cx="22700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Транспортно-монтажные устройства</a:t>
            </a:r>
            <a:endParaRPr lang="ru-RU" sz="1100" dirty="0"/>
          </a:p>
          <a:p>
            <a:pPr algn="ctr"/>
            <a:r>
              <a:rPr lang="ru-RU" sz="1100" dirty="0"/>
              <a:t>на воздушной подушке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403166" y="501780"/>
            <a:ext cx="2046925" cy="13620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86046" y="1894133"/>
            <a:ext cx="1929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Намоточное оборудование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491855" y="2154064"/>
            <a:ext cx="1841244" cy="10781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403166" y="3347612"/>
            <a:ext cx="1929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Гидравлические приводы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338612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34584" y="-9626"/>
            <a:ext cx="10657415" cy="6867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7973" y="314361"/>
            <a:ext cx="9803694" cy="7481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Реализация </a:t>
            </a:r>
            <a:r>
              <a:rPr lang="ru-RU" sz="2800" dirty="0">
                <a:solidFill>
                  <a:schemeClr val="bg1"/>
                </a:solidFill>
              </a:rPr>
              <a:t>оптимальной логистики в г. Новочеркасске 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lnSpc>
                <a:spcPts val="25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и </a:t>
            </a:r>
            <a:r>
              <a:rPr lang="ru-RU" sz="2800" dirty="0">
                <a:solidFill>
                  <a:schemeClr val="bg1"/>
                </a:solidFill>
              </a:rPr>
              <a:t>других городах Ростовской области</a:t>
            </a:r>
            <a:endParaRPr lang="ru-RU" altLang="ru-RU" sz="2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41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1845696" y="342188"/>
            <a:ext cx="1004997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defRPr/>
            </a:pPr>
            <a:r>
              <a:rPr lang="ru-RU" cap="none" dirty="0">
                <a:solidFill>
                  <a:srgbClr val="002060"/>
                </a:solidFill>
              </a:rPr>
              <a:t>Разработки для агропромышленного комплекса и пищевой </a:t>
            </a:r>
            <a:r>
              <a:rPr lang="ru-RU" cap="none" dirty="0" smtClean="0">
                <a:solidFill>
                  <a:srgbClr val="002060"/>
                </a:solidFill>
              </a:rPr>
              <a:t>промышленности</a:t>
            </a:r>
            <a:endParaRPr lang="ru-RU" cap="none" dirty="0">
              <a:solidFill>
                <a:srgbClr val="002060"/>
              </a:solidFill>
            </a:endParaRPr>
          </a:p>
        </p:txBody>
      </p:sp>
      <p:pic>
        <p:nvPicPr>
          <p:cNvPr id="17" name="Рисунок 16" descr="C:\Users\Пользователь\Рабочий стол\логотипы\mishkino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0896" y="1227635"/>
            <a:ext cx="1217773" cy="77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Пользователь\AppData\Local\Microsoft\Windows\INetCache\Content.Word\белая птица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8562" y="1054776"/>
            <a:ext cx="1247631" cy="123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Пользователь\Рабочий стол\логотипы\baltika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9223" y="2403293"/>
            <a:ext cx="1577882" cy="835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rostov.hh.ru/employer-logo/507401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9568" y="2574933"/>
            <a:ext cx="1459793" cy="79336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845696" y="1271996"/>
            <a:ext cx="50800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 smtClean="0"/>
              <a:t>Беспилотные </a:t>
            </a:r>
            <a:r>
              <a:rPr lang="ru-RU" sz="1400" dirty="0"/>
              <a:t>летательные аппараты, используемые для мониторинга </a:t>
            </a:r>
            <a:r>
              <a:rPr lang="ru-RU" sz="1400" dirty="0" smtClean="0"/>
              <a:t>сельскохозяйственных </a:t>
            </a:r>
            <a:r>
              <a:rPr lang="ru-RU" sz="1400" dirty="0"/>
              <a:t>посевов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 smtClean="0"/>
              <a:t>Технологии </a:t>
            </a:r>
            <a:r>
              <a:rPr lang="ru-RU" sz="1400" dirty="0"/>
              <a:t>получения биоматериалов из органического </a:t>
            </a:r>
            <a:r>
              <a:rPr lang="ru-RU" sz="1400" dirty="0" smtClean="0"/>
              <a:t>сырья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 smtClean="0"/>
              <a:t>Современные системы автоматизации для тепличных животноводческих комплексов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41749" y="3979333"/>
            <a:ext cx="10650251" cy="2878667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9568" y="1108432"/>
            <a:ext cx="1044956" cy="1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9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9885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040873" y="3430681"/>
            <a:ext cx="9219794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  <a:defRPr/>
            </a:pPr>
            <a:r>
              <a:rPr lang="ru-RU" sz="2400" cap="none" dirty="0">
                <a:solidFill>
                  <a:srgbClr val="002060"/>
                </a:solidFill>
              </a:rPr>
              <a:t>Разработки </a:t>
            </a:r>
            <a:r>
              <a:rPr lang="ru-RU" sz="2400" cap="none" dirty="0" smtClean="0">
                <a:solidFill>
                  <a:srgbClr val="002060"/>
                </a:solidFill>
              </a:rPr>
              <a:t>для </a:t>
            </a:r>
            <a:r>
              <a:rPr lang="ru-RU" sz="2400" cap="none" dirty="0">
                <a:solidFill>
                  <a:srgbClr val="002060"/>
                </a:solidFill>
              </a:rPr>
              <a:t>оборонно-промышленного комплекса региона</a:t>
            </a:r>
          </a:p>
        </p:txBody>
      </p:sp>
      <p:pic>
        <p:nvPicPr>
          <p:cNvPr id="12" name="Picture 11" descr="http://ic.pics.livejournal.com/oksanaufa/30290764/459100/459100_6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8129" y="1608071"/>
            <a:ext cx="2370655" cy="60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http://itnetlab.ru/img/portfolio/03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240400" y="501982"/>
            <a:ext cx="1418457" cy="11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9734861" y="2382725"/>
            <a:ext cx="2157190" cy="681807"/>
            <a:chOff x="9335196" y="2084297"/>
            <a:chExt cx="2732918" cy="974221"/>
          </a:xfrm>
        </p:grpSpPr>
        <p:pic>
          <p:nvPicPr>
            <p:cNvPr id="13" name="Picture 13" descr="http://topreferat.znate.ru/pars_docs/refs/66/65088/65088-9_3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9335196" y="2084297"/>
              <a:ext cx="2162251" cy="974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10065722" y="2240119"/>
              <a:ext cx="2002392" cy="373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 err="1">
                  <a:solidFill>
                    <a:srgbClr val="0070C0"/>
                  </a:solidFill>
                  <a:cs typeface="Times New Roman" pitchFamily="18" charset="0"/>
                </a:rPr>
                <a:t>Новочеркасская</a:t>
              </a:r>
              <a:r>
                <a:rPr lang="ru-RU" sz="1100" b="1" dirty="0">
                  <a:solidFill>
                    <a:srgbClr val="0070C0"/>
                  </a:solidFill>
                  <a:cs typeface="Times New Roman" pitchFamily="18" charset="0"/>
                </a:rPr>
                <a:t> ГРЭС</a:t>
              </a:r>
            </a:p>
          </p:txBody>
        </p:sp>
      </p:grpSp>
      <p:pic>
        <p:nvPicPr>
          <p:cNvPr id="17" name="Picture 9" descr="http://cdn.elec.ru/_thumb/800x600/files/2015/01/28/MRSK-JUgapng.jpe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147994" y="46483"/>
            <a:ext cx="1744057" cy="60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924890" y="164127"/>
            <a:ext cx="7153023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  <a:defRPr/>
            </a:pPr>
            <a:r>
              <a:rPr lang="ru-RU" sz="2400" cap="none" dirty="0">
                <a:solidFill>
                  <a:srgbClr val="002060"/>
                </a:solidFill>
              </a:rPr>
              <a:t>Разработки </a:t>
            </a:r>
            <a:r>
              <a:rPr lang="ru-RU" sz="2400" cap="none" dirty="0" smtClean="0">
                <a:solidFill>
                  <a:srgbClr val="002060"/>
                </a:solidFill>
              </a:rPr>
              <a:t>для </a:t>
            </a:r>
            <a:r>
              <a:rPr lang="ru-RU" sz="2400" cap="none" dirty="0">
                <a:solidFill>
                  <a:srgbClr val="002060"/>
                </a:solidFill>
              </a:rPr>
              <a:t>энергетической отрасли региона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92985" y="4190106"/>
            <a:ext cx="465972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вентильные двигатели для подводных аппаратов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электрические рулевые машинки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системы контроля и диагностики аккумуляторных батарей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системы контроля сопротивления изоляции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податчики специальных грузов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1949160" y="794866"/>
            <a:ext cx="5383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микропроцессорные устройства защиты электрических сетей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системы ликвидации однофазных замыканий на землю и системы дуговой защиты 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устройство контроля целостности изоляции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высоковольтные испытательные установки</a:t>
            </a:r>
          </a:p>
          <a:p>
            <a:pPr marL="285750" indent="-28575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ru-RU" sz="1400" dirty="0"/>
              <a:t>системы повышения эффективности сжигания и контроля калорийности пылеугольной смеси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6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071753" y="669841"/>
            <a:ext cx="1250473" cy="1151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460507" y="476164"/>
            <a:ext cx="1066237" cy="15819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02884" y="3089177"/>
            <a:ext cx="28386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Устройства диагностики и релейной защиты электрических сетей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667747" y="4034459"/>
            <a:ext cx="1672173" cy="1442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568047" y="1800470"/>
            <a:ext cx="932496" cy="1312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198019" y="1871995"/>
            <a:ext cx="1081713" cy="12362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13608" y="5316535"/>
            <a:ext cx="18086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Системы </a:t>
            </a:r>
            <a:r>
              <a:rPr lang="ru-RU" sz="1100" dirty="0"/>
              <a:t>контроля сопротивления изоляции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511732" y="4084295"/>
            <a:ext cx="1045126" cy="82470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498616" y="4959547"/>
            <a:ext cx="13119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Электрические рулевые </a:t>
            </a:r>
            <a:r>
              <a:rPr lang="ru-RU" sz="1100" dirty="0"/>
              <a:t>машинки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460507" y="5373618"/>
            <a:ext cx="1588399" cy="955474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8598728" y="6392834"/>
            <a:ext cx="14501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Податчики специальных грузов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1552649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8234" y="0"/>
            <a:ext cx="1066376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22" name="Группа 21"/>
          <p:cNvGrpSpPr/>
          <p:nvPr/>
        </p:nvGrpSpPr>
        <p:grpSpPr>
          <a:xfrm>
            <a:off x="1" y="0"/>
            <a:ext cx="1528233" cy="6858000"/>
            <a:chOff x="0" y="0"/>
            <a:chExt cx="1146175" cy="51435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1146175" cy="51435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 dirty="0"/>
            </a:p>
          </p:txBody>
        </p:sp>
        <p:pic>
          <p:nvPicPr>
            <p:cNvPr id="25" name="Рисунок 1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58750"/>
              <a:ext cx="814388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Shape 90"/>
          <p:cNvPicPr preferRelativeResize="0"/>
          <p:nvPr/>
        </p:nvPicPr>
        <p:blipFill rotWithShape="1">
          <a:blip r:embed="rId3" cstate="email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44172" y="84670"/>
            <a:ext cx="10127695" cy="51837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528234" y="5502339"/>
            <a:ext cx="10663767" cy="13556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34919" y="6059886"/>
            <a:ext cx="6398352" cy="5320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333"/>
              </a:lnSpc>
            </a:pPr>
            <a:r>
              <a:rPr lang="ru-RU" sz="3200" b="1" dirty="0" smtClean="0">
                <a:solidFill>
                  <a:schemeClr val="bg1"/>
                </a:solidFill>
              </a:rPr>
              <a:t>Спасибо за </a:t>
            </a:r>
            <a:r>
              <a:rPr lang="ru-RU" sz="3200" b="1" dirty="0">
                <a:solidFill>
                  <a:schemeClr val="bg1"/>
                </a:solidFill>
              </a:rPr>
              <a:t>внимание!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898" y="1521885"/>
            <a:ext cx="800219" cy="3767099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 algn="r">
              <a:tabLst>
                <a:tab pos="271463" algn="l"/>
              </a:tabLst>
              <a:defRPr/>
            </a:pPr>
            <a:r>
              <a:rPr lang="ru-RU" altLang="ru-RU" sz="2000" dirty="0" smtClean="0">
                <a:solidFill>
                  <a:srgbClr val="FFFFFF"/>
                </a:solidFill>
              </a:rPr>
              <a:t>ПЕРВЫЙ ВУЗ ЮГА РОССИИ </a:t>
            </a:r>
          </a:p>
          <a:p>
            <a:pPr algn="r">
              <a:defRPr/>
            </a:pPr>
            <a:r>
              <a:rPr lang="ru-RU" altLang="ru-RU" sz="2000" dirty="0" smtClean="0">
                <a:solidFill>
                  <a:srgbClr val="FFFFFF"/>
                </a:solidFill>
                <a:cs typeface="Arial" charset="0"/>
              </a:rPr>
              <a:t>Основан в 1907 году</a:t>
            </a:r>
            <a:endParaRPr lang="ru-RU" altLang="ru-RU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3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8799" y="289900"/>
            <a:ext cx="9649237" cy="427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altLang="ru-RU" sz="2800" dirty="0" smtClean="0">
                <a:solidFill>
                  <a:srgbClr val="002060"/>
                </a:solidFill>
                <a:latin typeface="+mj-lt"/>
              </a:rPr>
              <a:t>Развитие транспортной системы г. Новочеркасска </a:t>
            </a:r>
            <a:endParaRPr lang="ru-RU" altLang="ru-RU" sz="2400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18292" y="875693"/>
            <a:ext cx="3730241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Снижение транспортной нагрузки на ключевом перекрестке промышленного района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65127" y="965174"/>
            <a:ext cx="5428011" cy="5892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818292" y="2117558"/>
            <a:ext cx="4373707" cy="2377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818292" y="4629751"/>
            <a:ext cx="4373707" cy="22282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65127" y="897284"/>
            <a:ext cx="5428011" cy="41293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altLang="ru-RU" sz="2000" dirty="0" smtClean="0">
                <a:solidFill>
                  <a:srgbClr val="002060"/>
                </a:solidFill>
              </a:rPr>
              <a:t>Транспортная развязка в микрорайоне </a:t>
            </a:r>
            <a:r>
              <a:rPr lang="ru-RU" altLang="ru-RU" sz="2000" dirty="0" err="1" smtClean="0">
                <a:solidFill>
                  <a:srgbClr val="002060"/>
                </a:solidFill>
              </a:rPr>
              <a:t>Хотунок</a:t>
            </a:r>
            <a:endParaRPr lang="ru-RU" altLang="ru-RU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7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68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7973" y="314361"/>
            <a:ext cx="9803694" cy="748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altLang="ru-RU" sz="2800" dirty="0" smtClean="0">
                <a:solidFill>
                  <a:srgbClr val="002060"/>
                </a:solidFill>
                <a:latin typeface="+mj-lt"/>
              </a:rPr>
              <a:t>Совершенстование схем дорожного движения в городах Ростовской области</a:t>
            </a:r>
            <a:endParaRPr lang="ru-RU" altLang="ru-RU" sz="2400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74538" y="1301611"/>
            <a:ext cx="517819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 дорожного движения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городах Новочеркасск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Новошахтинск, Зверево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74537" y="2905715"/>
            <a:ext cx="5601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Анализ </a:t>
            </a:r>
            <a:r>
              <a:rPr lang="ru-RU" dirty="0"/>
              <a:t>пассажиропотоков на общественном транспорте. 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7933266" y="1411743"/>
            <a:ext cx="3561943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Разработана Стратегия </a:t>
            </a:r>
            <a:r>
              <a:rPr lang="ru-RU" dirty="0"/>
              <a:t>развития транспортной системы города Новочеркасск </a:t>
            </a:r>
            <a:r>
              <a:rPr lang="ru-RU" dirty="0" smtClean="0"/>
              <a:t>до </a:t>
            </a:r>
            <a:r>
              <a:rPr lang="ru-RU" dirty="0"/>
              <a:t>2030 года.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4537" y="3945517"/>
            <a:ext cx="5831778" cy="2915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2623" y="3945517"/>
            <a:ext cx="4352262" cy="29081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4537" y="2261526"/>
            <a:ext cx="5335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Мониторинг транспортных и пассажирских потоков.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7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16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28234" y="-11516"/>
            <a:ext cx="10663766" cy="68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Танкист\Downloads\ттс1.gif"/>
          <p:cNvPicPr/>
          <p:nvPr/>
        </p:nvPicPr>
        <p:blipFill rotWithShape="1"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 bwMode="auto">
          <a:xfrm>
            <a:off x="1524001" y="3801532"/>
            <a:ext cx="5731932" cy="305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7973" y="314361"/>
            <a:ext cx="9803694" cy="42755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sz="2800" dirty="0">
                <a:solidFill>
                  <a:schemeClr val="bg1"/>
                </a:solidFill>
              </a:rPr>
              <a:t>Перспективные логистические схемы доставки </a:t>
            </a:r>
            <a:r>
              <a:rPr lang="ru-RU" sz="2800" dirty="0" smtClean="0">
                <a:solidFill>
                  <a:schemeClr val="bg1"/>
                </a:solidFill>
              </a:rPr>
              <a:t>грузов</a:t>
            </a:r>
            <a:endParaRPr lang="ru-RU" altLang="ru-RU" sz="2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1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92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7973" y="314361"/>
            <a:ext cx="9803694" cy="427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Проект перевозки грузов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через Волго-Донской канал </a:t>
            </a:r>
            <a:endParaRPr lang="ru-RU" altLang="ru-RU" sz="2400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57740" y="922865"/>
            <a:ext cx="5577593" cy="30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Танкист\Downloads\ттс1.gif"/>
          <p:cNvPicPr/>
          <p:nvPr/>
        </p:nvPicPr>
        <p:blipFill rotWithShape="1">
          <a:blip r:embed="rId4" cstate="email"/>
          <a:srcRect l="8459" r="1237" b="2168"/>
          <a:stretch/>
        </p:blipFill>
        <p:spPr bwMode="auto">
          <a:xfrm>
            <a:off x="4741333" y="3208867"/>
            <a:ext cx="7349067" cy="3649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957740" y="910095"/>
            <a:ext cx="1970793" cy="38869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Трасека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41332" y="3208867"/>
            <a:ext cx="5122333" cy="3886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доставки грузов через Ростовскую область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7739" y="5504867"/>
            <a:ext cx="2597327" cy="12777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93663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Себестоимость доставки грузов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Волго-Донской канал –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147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долл.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тонну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57064" y="899998"/>
            <a:ext cx="4284136" cy="1277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Оценена  эффективность строительства Багаевского гидроузла с точки зрения оптимизации логистики всех видов транспорта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57740" y="4137934"/>
            <a:ext cx="2597327" cy="12777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93663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Себестоимость доставки грузов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проекту «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Трасека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340,5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долл.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тонну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9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82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7267" y="150336"/>
            <a:ext cx="9948333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None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Организация водных пассажирских перевозок и туристических маршрутов</a:t>
            </a:r>
          </a:p>
        </p:txBody>
      </p:sp>
      <p:pic>
        <p:nvPicPr>
          <p:cNvPr id="12" name="image52.jpeg"/>
          <p:cNvPicPr/>
          <p:nvPr/>
        </p:nvPicPr>
        <p:blipFill rotWithShape="1">
          <a:blip r:embed="rId3" cstate="email"/>
          <a:srcRect/>
          <a:stretch/>
        </p:blipFill>
        <p:spPr>
          <a:xfrm>
            <a:off x="1934635" y="4224867"/>
            <a:ext cx="5122335" cy="263313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7497559"/>
              </p:ext>
            </p:extLst>
          </p:nvPr>
        </p:nvGraphicFramePr>
        <p:xfrm>
          <a:off x="1934635" y="1505525"/>
          <a:ext cx="5122335" cy="259543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00351"/>
                <a:gridCol w="734688"/>
                <a:gridCol w="1116282"/>
                <a:gridCol w="848390"/>
                <a:gridCol w="1022624"/>
              </a:tblGrid>
              <a:tr h="606109">
                <a:tc>
                  <a:txBody>
                    <a:bodyPr/>
                    <a:lstStyle/>
                    <a:p>
                      <a:pPr marL="64770" marR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200" dirty="0" err="1" smtClean="0"/>
                        <a:t>Вид</a:t>
                      </a:r>
                      <a:r>
                        <a:rPr lang="en-US" sz="1200" dirty="0" smtClean="0"/>
                        <a:t>	</a:t>
                      </a:r>
                      <a:endParaRPr lang="ru-RU" sz="1200" dirty="0" smtClean="0"/>
                    </a:p>
                    <a:p>
                      <a:pPr marL="64770" marR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ru-RU" sz="1200" spc="-5" dirty="0" smtClean="0"/>
                        <a:t>т</a:t>
                      </a:r>
                      <a:r>
                        <a:rPr lang="en-US" sz="1200" spc="-5" dirty="0" err="1" smtClean="0"/>
                        <a:t>ранспорта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marR="1041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err="1" smtClean="0"/>
                        <a:t>Расстояние</a:t>
                      </a:r>
                      <a:r>
                        <a:rPr lang="en-US" sz="1200" spc="130" dirty="0" smtClean="0"/>
                        <a:t> </a:t>
                      </a:r>
                      <a:r>
                        <a:rPr lang="en-US" sz="1200" dirty="0" err="1"/>
                        <a:t>км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marR="1739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Стоимость</a:t>
                      </a:r>
                      <a:r>
                        <a:rPr lang="en-US" sz="1200" dirty="0"/>
                        <a:t> </a:t>
                      </a:r>
                      <a:r>
                        <a:rPr lang="en-US" sz="1200" spc="-5" dirty="0" err="1"/>
                        <a:t>поездки</a:t>
                      </a:r>
                      <a:r>
                        <a:rPr lang="en-US" sz="1200" spc="-5" dirty="0"/>
                        <a:t>, </a:t>
                      </a:r>
                      <a:r>
                        <a:rPr lang="en-US" sz="1200" spc="-10" dirty="0" err="1"/>
                        <a:t>руб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err="1" smtClean="0"/>
                        <a:t>Время</a:t>
                      </a:r>
                      <a:r>
                        <a:rPr lang="en-US" sz="1200" spc="-5" dirty="0" smtClean="0"/>
                        <a:t> </a:t>
                      </a:r>
                      <a:endParaRPr lang="ru-RU" sz="1200" spc="-5" dirty="0" smtClean="0"/>
                    </a:p>
                    <a:p>
                      <a:pPr marL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ч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err="1"/>
                        <a:t>Безопасность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2651">
                <a:tc>
                  <a:txBody>
                    <a:bodyPr/>
                    <a:lstStyle/>
                    <a:p>
                      <a:pPr marL="64770" marR="6286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err="1"/>
                        <a:t>Личный</a:t>
                      </a:r>
                      <a:r>
                        <a:rPr lang="en-US" sz="1200" spc="275" dirty="0"/>
                        <a:t> </a:t>
                      </a:r>
                      <a:r>
                        <a:rPr lang="en-US" sz="1200" spc="-5" dirty="0" err="1"/>
                        <a:t>авто</a:t>
                      </a:r>
                      <a:r>
                        <a:rPr lang="en-US" sz="1200" spc="-5" dirty="0"/>
                        <a:t>-</a:t>
                      </a:r>
                      <a:r>
                        <a:rPr lang="en-US" sz="1200" spc="130" dirty="0"/>
                        <a:t> </a:t>
                      </a:r>
                      <a:r>
                        <a:rPr lang="en-US" sz="1200" spc="-5" dirty="0" err="1"/>
                        <a:t>мобиль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146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406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2,5 ч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07451">
                <a:tc>
                  <a:txBody>
                    <a:bodyPr/>
                    <a:lstStyle/>
                    <a:p>
                      <a:pPr marL="64770" marR="6223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err="1"/>
                        <a:t>Автобус</a:t>
                      </a:r>
                      <a:r>
                        <a:rPr lang="en-US" sz="1200" dirty="0"/>
                        <a:t> </a:t>
                      </a:r>
                      <a:endParaRPr lang="ru-RU" sz="1200" dirty="0" smtClean="0"/>
                    </a:p>
                    <a:p>
                      <a:pPr marL="64770" marR="6223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err="1" smtClean="0"/>
                        <a:t>пря</a:t>
                      </a:r>
                      <a:r>
                        <a:rPr lang="en-US" sz="1200" dirty="0" err="1" smtClean="0"/>
                        <a:t>мой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spc="-10" dirty="0" err="1"/>
                        <a:t>маршрут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146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254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2,5 ч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3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02321">
                <a:tc>
                  <a:txBody>
                    <a:bodyPr/>
                    <a:lstStyle/>
                    <a:p>
                      <a:pPr marL="64770" marR="6286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через</a:t>
                      </a:r>
                      <a:r>
                        <a:rPr lang="ru-RU" sz="1200" spc="340" dirty="0"/>
                        <a:t> </a:t>
                      </a:r>
                      <a:r>
                        <a:rPr lang="ru-RU" sz="1200" spc="-10" dirty="0"/>
                        <a:t>Шахты</a:t>
                      </a:r>
                      <a:r>
                        <a:rPr lang="ru-RU" sz="1200" spc="105" dirty="0"/>
                        <a:t> </a:t>
                      </a:r>
                      <a:endParaRPr lang="ru-RU" sz="1200" spc="105" dirty="0" smtClean="0"/>
                    </a:p>
                    <a:p>
                      <a:pPr marL="64770" marR="6286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(</a:t>
                      </a:r>
                      <a:r>
                        <a:rPr lang="ru-RU" sz="1200" dirty="0"/>
                        <a:t>с</a:t>
                      </a:r>
                      <a:r>
                        <a:rPr lang="ru-RU" sz="1200" spc="345" dirty="0"/>
                        <a:t> </a:t>
                      </a:r>
                      <a:r>
                        <a:rPr lang="ru-RU" sz="1200" spc="-5" dirty="0"/>
                        <a:t>учетом</a:t>
                      </a:r>
                      <a:r>
                        <a:rPr lang="ru-RU" sz="1200" spc="340" dirty="0"/>
                        <a:t> </a:t>
                      </a:r>
                      <a:r>
                        <a:rPr lang="ru-RU" sz="1200" spc="-5" dirty="0" err="1"/>
                        <a:t>пе</a:t>
                      </a:r>
                      <a:r>
                        <a:rPr lang="ru-RU" sz="1200" spc="-5" dirty="0"/>
                        <a:t>-</a:t>
                      </a:r>
                      <a:r>
                        <a:rPr lang="ru-RU" sz="1200" spc="120" dirty="0"/>
                        <a:t> </a:t>
                      </a:r>
                      <a:r>
                        <a:rPr lang="ru-RU" sz="1200" spc="-5" dirty="0" err="1"/>
                        <a:t>ресадок</a:t>
                      </a:r>
                      <a:r>
                        <a:rPr lang="ru-RU" sz="1200" spc="-5" dirty="0"/>
                        <a:t>)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smtClean="0"/>
                        <a:t>1</a:t>
                      </a:r>
                      <a:r>
                        <a:rPr lang="ru-RU" sz="1200" spc="-5" dirty="0" smtClean="0"/>
                        <a:t>6</a:t>
                      </a:r>
                      <a:r>
                        <a:rPr lang="en-US" sz="1200" spc="-5" dirty="0" smtClean="0"/>
                        <a:t>8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10" dirty="0"/>
                        <a:t>149+140=289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4,53</a:t>
                      </a:r>
                      <a:r>
                        <a:rPr lang="en-US" sz="1200" dirty="0"/>
                        <a:t> ч.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3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99059">
                <a:tc>
                  <a:txBody>
                    <a:bodyPr/>
                    <a:lstStyle/>
                    <a:p>
                      <a:pPr marL="6477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 err="1"/>
                        <a:t>Электричка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/>
                        <a:t>183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/>
                        <a:t>315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4,67</a:t>
                      </a:r>
                      <a:r>
                        <a:rPr lang="en-US" sz="1200" dirty="0"/>
                        <a:t> ч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97848">
                <a:tc>
                  <a:txBody>
                    <a:bodyPr/>
                    <a:lstStyle/>
                    <a:p>
                      <a:pPr marL="6477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" dirty="0" smtClean="0"/>
                        <a:t>Водный</a:t>
                      </a:r>
                      <a:r>
                        <a:rPr lang="ru-RU" sz="1200" spc="-5" baseline="0" dirty="0" smtClean="0"/>
                        <a:t> транспорт</a:t>
                      </a:r>
                      <a:endParaRPr lang="ru-RU" sz="12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139</a:t>
                      </a:r>
                      <a:endParaRPr lang="ru-RU" sz="12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5" dirty="0"/>
                        <a:t>400</a:t>
                      </a:r>
                      <a:endParaRPr lang="ru-RU" sz="12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r>
                        <a:rPr lang="en-US" sz="1200" spc="5" dirty="0"/>
                        <a:t> </a:t>
                      </a:r>
                      <a:r>
                        <a:rPr lang="en-US" sz="1200" dirty="0"/>
                        <a:t>ч</a:t>
                      </a:r>
                      <a:endParaRPr lang="ru-RU" sz="12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1</a:t>
                      </a:r>
                      <a:endParaRPr lang="ru-RU" sz="12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37268" y="854064"/>
            <a:ext cx="538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Анализ </a:t>
            </a:r>
            <a:r>
              <a:rPr lang="ru-RU" dirty="0"/>
              <a:t>перевозки пассажиров </a:t>
            </a:r>
            <a:r>
              <a:rPr lang="ru-RU" dirty="0" smtClean="0"/>
              <a:t>из г</a:t>
            </a:r>
            <a:r>
              <a:rPr lang="ru-RU" dirty="0"/>
              <a:t>. </a:t>
            </a:r>
            <a:r>
              <a:rPr lang="ru-RU" dirty="0" err="1"/>
              <a:t>Усть</a:t>
            </a:r>
            <a:r>
              <a:rPr lang="ru-RU" dirty="0"/>
              <a:t>-Донецк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в </a:t>
            </a:r>
            <a:r>
              <a:rPr lang="ru-RU" dirty="0"/>
              <a:t>г. Ростов-на-Дону различными видами транспорта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385819" y="1559664"/>
            <a:ext cx="4730481" cy="316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7327902" y="854063"/>
            <a:ext cx="4457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err="1" smtClean="0"/>
              <a:t>Проложение</a:t>
            </a:r>
            <a:r>
              <a:rPr lang="ru-RU" dirty="0" smtClean="0"/>
              <a:t> </a:t>
            </a:r>
            <a:r>
              <a:rPr lang="ru-RU" dirty="0"/>
              <a:t>трассы автомобильной дороги через Багаевский гидроузел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27902" y="5180108"/>
            <a:ext cx="46474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Строительство </a:t>
            </a:r>
            <a:r>
              <a:rPr lang="ru-RU" sz="1400" dirty="0"/>
              <a:t>автомобильной дороги </a:t>
            </a:r>
            <a:r>
              <a:rPr lang="ru-RU" sz="1400" dirty="0" smtClean="0"/>
              <a:t>позволит </a:t>
            </a:r>
            <a:r>
              <a:rPr lang="ru-RU" sz="1400" dirty="0"/>
              <a:t>сократить расстояние, проходимое автотранспортными средствами от ст. </a:t>
            </a:r>
            <a:r>
              <a:rPr lang="ru-RU" sz="1400" dirty="0" err="1"/>
              <a:t>Мелиховской</a:t>
            </a:r>
            <a:r>
              <a:rPr lang="ru-RU" sz="1400" dirty="0"/>
              <a:t> до г. Ростова-на-Дону </a:t>
            </a:r>
            <a:r>
              <a:rPr lang="ru-RU" sz="1400" b="1" dirty="0">
                <a:solidFill>
                  <a:srgbClr val="C00000"/>
                </a:solidFill>
              </a:rPr>
              <a:t>до 100 км. 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endParaRPr lang="ru-RU" sz="1400" dirty="0" smtClean="0"/>
          </a:p>
          <a:p>
            <a:r>
              <a:rPr lang="ru-RU" sz="1400" dirty="0" smtClean="0"/>
              <a:t>Ожидаемый </a:t>
            </a:r>
            <a:r>
              <a:rPr lang="ru-RU" sz="1400" dirty="0"/>
              <a:t>эффект от сокращения пробега автомобильного транспорта </a:t>
            </a:r>
            <a:r>
              <a:rPr lang="ru-RU" sz="1400" dirty="0" smtClean="0"/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918 тыс. руб. </a:t>
            </a:r>
            <a:r>
              <a:rPr lang="ru-RU" sz="1400" dirty="0"/>
              <a:t>в сутки.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03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28234" y="32229"/>
            <a:ext cx="10663766" cy="68060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7973" y="314361"/>
            <a:ext cx="9964560" cy="7481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ru-RU" sz="2800" dirty="0">
                <a:solidFill>
                  <a:schemeClr val="bg1"/>
                </a:solidFill>
              </a:rPr>
              <a:t>Современные технологии в организации систем водоочистки муниципальных </a:t>
            </a:r>
            <a:r>
              <a:rPr lang="ru-RU" sz="2800" dirty="0" smtClean="0">
                <a:solidFill>
                  <a:schemeClr val="bg1"/>
                </a:solidFill>
              </a:rPr>
              <a:t>и промышленных объектов</a:t>
            </a:r>
            <a:endParaRPr lang="ru-RU" altLang="ru-RU" sz="2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41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8"/>
          <p:cNvSpPr>
            <a:spLocks noChangeArrowheads="1"/>
          </p:cNvSpPr>
          <p:nvPr/>
        </p:nvSpPr>
        <p:spPr bwMode="auto">
          <a:xfrm>
            <a:off x="1752600" y="177801"/>
            <a:ext cx="8017933" cy="74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ru-RU" sz="2800" b="1" dirty="0">
                <a:solidFill>
                  <a:srgbClr val="002060"/>
                </a:solidFill>
                <a:latin typeface="+mj-lt"/>
              </a:rPr>
              <a:t>Очистные сооружения биологической очистки торгового комплекса ТК-149 «Лента»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1834091" y="958543"/>
            <a:ext cx="50662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000" dirty="0"/>
              <a:t>Проведено обследование работы систем водоочистки и выполнена ее модернизация с применением «</a:t>
            </a:r>
            <a:r>
              <a:rPr lang="ru-RU" sz="2000" dirty="0" err="1"/>
              <a:t>биомембранного</a:t>
            </a:r>
            <a:r>
              <a:rPr lang="ru-RU" sz="2000" dirty="0"/>
              <a:t> модуля»</a:t>
            </a:r>
            <a:r>
              <a:rPr lang="ru-RU" altLang="ru-RU" sz="2000" dirty="0"/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150" y="2192866"/>
            <a:ext cx="3498850" cy="4665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28234" y="2192867"/>
            <a:ext cx="7278478" cy="4645442"/>
          </a:xfrm>
          <a:prstGeom prst="rect">
            <a:avLst/>
          </a:prstGeom>
        </p:spPr>
      </p:pic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7206191" y="1013176"/>
            <a:ext cx="463021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2000" b="1" dirty="0"/>
              <a:t>Результат:</a:t>
            </a:r>
            <a:r>
              <a:rPr lang="ru-RU" sz="2000" dirty="0"/>
              <a:t> высокая степень очистки и управляемость соотношения продуктов очистки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" y="0"/>
            <a:ext cx="152823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4367" y="1411743"/>
            <a:ext cx="830997" cy="50567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>
              <a:defRPr/>
            </a:pPr>
            <a:r>
              <a:rPr lang="ru-RU" altLang="ru-RU" sz="1400" dirty="0" smtClean="0">
                <a:solidFill>
                  <a:srgbClr val="FFFFFF"/>
                </a:solidFill>
              </a:rPr>
              <a:t>СОВРЕМЕННЫЕ ИННОВАЦИОННЫЕ ТЕХНОЛОГИИ ЮРГПУ(НПИ) ДЛЯ ОРГАНИЗАЦИЙ РОСТОВСКОЙ ОБЛАСТИ. ОПЫТ ВНЕДРЕНИЯ И АКТУАЛЬНЫЕ ВОПРОСЫ</a:t>
            </a:r>
            <a:endParaRPr lang="ru-RU" altLang="ru-RU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7" y="211667"/>
            <a:ext cx="1085851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04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978</Words>
  <Application>Microsoft Office PowerPoint</Application>
  <PresentationFormat>Произвольный</PresentationFormat>
  <Paragraphs>166</Paragraphs>
  <Slides>22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Южно-Российский государственный политехнический университет (НПИ) имени М.И. Платова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Южно-Российский государственный политехнический университет (НПИ) имени М.И. Платова</dc:title>
  <dc:creator>WIZA</dc:creator>
  <cp:lastModifiedBy>Дима</cp:lastModifiedBy>
  <cp:revision>88</cp:revision>
  <cp:lastPrinted>2018-11-16T07:29:56Z</cp:lastPrinted>
  <dcterms:created xsi:type="dcterms:W3CDTF">2017-04-07T07:18:40Z</dcterms:created>
  <dcterms:modified xsi:type="dcterms:W3CDTF">2019-02-27T11:28:07Z</dcterms:modified>
</cp:coreProperties>
</file>